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32ED-292D-CC49-9395-465E04C60FF9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2407-59C6-EB44-AEEA-AE38C7825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9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172B7-1C71-5540-BB63-715373512E9D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F3393-CB47-5A4F-A771-81CE7978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F3393-CB47-5A4F-A771-81CE7978A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hyperlink" Target="https://www.google.com.au/search?q=cambodia+honda&amp;client=firefox-b&amp;tbm=isch&amp;imgil=Y900WnffTRVsTM:;R6SdgO__Y1NXiM;http%3A%2F%2Fkhmermotor.info%2Fhonda-dream-2015%2F&amp;source=iu&amp;pf=m&amp;fir=Y900WnffTRVsTM:,R6SdgO__Y1NXiM,_&amp;usg=__B7Nof1NKCl2MyHUpB_ede5ClycE=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Ride for a Reason Tour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Cambodia </a:t>
            </a:r>
            <a:r>
              <a:rPr lang="en-US" sz="2800" dirty="0" smtClean="0"/>
              <a:t>2017</a:t>
            </a:r>
            <a:endParaRPr lang="en-US" sz="2800" dirty="0"/>
          </a:p>
        </p:txBody>
      </p:sp>
      <p:pic>
        <p:nvPicPr>
          <p:cNvPr id="4" name="IFM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" y="0"/>
            <a:ext cx="11938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CAMBODIA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659" y="2133600"/>
            <a:ext cx="7396508" cy="3778250"/>
          </a:xfrm>
        </p:spPr>
      </p:pic>
    </p:spTree>
    <p:extLst>
      <p:ext uri="{BB962C8B-B14F-4D97-AF65-F5344CB8AC3E}">
        <p14:creationId xmlns:p14="http://schemas.microsoft.com/office/powerpoint/2010/main" val="115384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Cambodia – Quick Facts</a:t>
            </a:r>
            <a:br>
              <a:rPr lang="en-US" dirty="0" smtClean="0"/>
            </a:b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ompared to </a:t>
            </a:r>
            <a:r>
              <a:rPr lang="en-US" sz="2000" dirty="0" smtClean="0">
                <a:solidFill>
                  <a:srgbClr val="FF0000"/>
                </a:solidFill>
              </a:rPr>
              <a:t>Australia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 16 Million (</a:t>
            </a:r>
            <a:r>
              <a:rPr lang="en-US" dirty="0" smtClean="0">
                <a:solidFill>
                  <a:srgbClr val="FF0000"/>
                </a:solidFill>
              </a:rPr>
              <a:t>23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/>
              <a:t>Khmer 90%, Vietnamese 5%, Chinese 1%, other 4</a:t>
            </a:r>
            <a:r>
              <a:rPr lang="en-US" dirty="0" smtClean="0"/>
              <a:t>%</a:t>
            </a:r>
          </a:p>
          <a:p>
            <a:r>
              <a:rPr lang="en-US" dirty="0" smtClean="0"/>
              <a:t>Age Group 55-64 </a:t>
            </a:r>
            <a:r>
              <a:rPr lang="en-US" dirty="0"/>
              <a:t>years: 5.43% (male </a:t>
            </a:r>
            <a:r>
              <a:rPr lang="en-US" b="1" i="1" dirty="0"/>
              <a:t>342,063</a:t>
            </a:r>
            <a:r>
              <a:rPr lang="en-US" dirty="0"/>
              <a:t>/female </a:t>
            </a:r>
            <a:r>
              <a:rPr lang="en-US" b="1" i="1" dirty="0"/>
              <a:t>524,114</a:t>
            </a:r>
            <a:r>
              <a:rPr lang="en-US" dirty="0" smtClean="0"/>
              <a:t>)</a:t>
            </a: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11.82%</a:t>
            </a:r>
            <a:r>
              <a:rPr lang="hr-HR" dirty="0"/>
              <a:t> (male 1,347,780/</a:t>
            </a:r>
            <a:r>
              <a:rPr lang="hr-HR" dirty="0" err="1"/>
              <a:t>female</a:t>
            </a:r>
            <a:r>
              <a:rPr lang="hr-HR" dirty="0"/>
              <a:t> 1,369,501)</a:t>
            </a:r>
            <a:endParaRPr lang="en-US" dirty="0"/>
          </a:p>
          <a:p>
            <a:r>
              <a:rPr lang="en-US" dirty="0" smtClean="0"/>
              <a:t>Infant mortality 48.7 </a:t>
            </a:r>
            <a:r>
              <a:rPr lang="en-US" dirty="0"/>
              <a:t>deaths/1,000 live </a:t>
            </a:r>
            <a:r>
              <a:rPr lang="en-US" dirty="0" smtClean="0"/>
              <a:t>births </a:t>
            </a:r>
            <a:r>
              <a:rPr lang="nb-NO" dirty="0">
                <a:solidFill>
                  <a:srgbClr val="FF0000"/>
                </a:solidFill>
              </a:rPr>
              <a:t>7.2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Unimproved </a:t>
            </a:r>
            <a:r>
              <a:rPr lang="en-US" dirty="0"/>
              <a:t>rural water rural: 30.9% of </a:t>
            </a:r>
            <a:r>
              <a:rPr lang="en-US" dirty="0" smtClean="0"/>
              <a:t>population </a:t>
            </a:r>
            <a:r>
              <a:rPr lang="en-US" dirty="0" smtClean="0">
                <a:solidFill>
                  <a:srgbClr val="FF0000"/>
                </a:solidFill>
              </a:rPr>
              <a:t>0%</a:t>
            </a:r>
          </a:p>
          <a:p>
            <a:r>
              <a:rPr lang="en-US" dirty="0" smtClean="0"/>
              <a:t>Literacy 77% </a:t>
            </a:r>
            <a:r>
              <a:rPr lang="en-US" dirty="0" smtClean="0">
                <a:solidFill>
                  <a:srgbClr val="FF0000"/>
                </a:solidFill>
              </a:rPr>
              <a:t>100%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GDP </a:t>
            </a:r>
            <a:r>
              <a:rPr lang="en-US" dirty="0"/>
              <a:t>per capita $3,500 </a:t>
            </a:r>
            <a:r>
              <a:rPr lang="en-US" dirty="0" smtClean="0">
                <a:solidFill>
                  <a:srgbClr val="FF0000"/>
                </a:solidFill>
              </a:rPr>
              <a:t>$64615</a:t>
            </a:r>
            <a:endParaRPr lang="en-US" dirty="0" smtClean="0"/>
          </a:p>
          <a:p>
            <a:r>
              <a:rPr lang="en-US" dirty="0"/>
              <a:t>Below Poverty Line </a:t>
            </a:r>
            <a:r>
              <a:rPr lang="en-US" dirty="0" smtClean="0"/>
              <a:t>18% </a:t>
            </a:r>
            <a:r>
              <a:rPr lang="en-US" dirty="0" smtClean="0">
                <a:solidFill>
                  <a:srgbClr val="FF0000"/>
                </a:solidFill>
              </a:rPr>
              <a:t>NA</a:t>
            </a:r>
          </a:p>
          <a:p>
            <a:r>
              <a:rPr lang="en-US" dirty="0" smtClean="0"/>
              <a:t>Official minimum wage $0.88/hr. </a:t>
            </a:r>
            <a:r>
              <a:rPr lang="en-US" dirty="0" smtClean="0">
                <a:solidFill>
                  <a:srgbClr val="FF0000"/>
                </a:solidFill>
              </a:rPr>
              <a:t>$19.00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Overseas Aid</a:t>
            </a:r>
            <a:r>
              <a:rPr lang="is-IS" dirty="0" smtClean="0"/>
              <a:t>….China &gt; all the rest combined.</a:t>
            </a:r>
          </a:p>
          <a:p>
            <a:r>
              <a:rPr lang="is-IS" dirty="0" smtClean="0"/>
              <a:t>Visitors...17% European, 7% American, 4% Australian.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TOUR OVERVIEW</a:t>
            </a:r>
            <a:br>
              <a:rPr lang="en-US" dirty="0" smtClean="0"/>
            </a:br>
            <a:r>
              <a:rPr lang="en-US" sz="2400" dirty="0" smtClean="0"/>
              <a:t>Ride for a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3864525" cy="37776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10 days</a:t>
            </a:r>
          </a:p>
          <a:p>
            <a:r>
              <a:rPr lang="en-US" dirty="0" smtClean="0"/>
              <a:t>Fly into and out of </a:t>
            </a:r>
            <a:r>
              <a:rPr lang="en-US" dirty="0" smtClean="0"/>
              <a:t>Phnom Penh</a:t>
            </a:r>
            <a:endParaRPr lang="en-US" dirty="0" smtClean="0"/>
          </a:p>
          <a:p>
            <a:r>
              <a:rPr lang="en-US" dirty="0" err="1" smtClean="0"/>
              <a:t>Marvellous</a:t>
            </a:r>
            <a:r>
              <a:rPr lang="en-US" dirty="0" smtClean="0"/>
              <a:t> Angkor Wat and surrounds</a:t>
            </a:r>
          </a:p>
          <a:p>
            <a:r>
              <a:rPr lang="en-US" dirty="0" err="1" smtClean="0"/>
              <a:t>Pursat</a:t>
            </a:r>
            <a:r>
              <a:rPr lang="is-IS" dirty="0" smtClean="0"/>
              <a:t>…home of many international Rotary projects.</a:t>
            </a:r>
          </a:p>
          <a:p>
            <a:r>
              <a:rPr lang="is-IS" dirty="0" smtClean="0"/>
              <a:t>Regional areas  - the real Cambodia</a:t>
            </a:r>
          </a:p>
          <a:p>
            <a:r>
              <a:rPr lang="is-IS" dirty="0" smtClean="0"/>
              <a:t>Local Guide</a:t>
            </a:r>
          </a:p>
          <a:p>
            <a:r>
              <a:rPr lang="is-IS" dirty="0" smtClean="0"/>
              <a:t>Tuk tuk + Motorbike + Mini bus (or public transport)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736" y="2367551"/>
            <a:ext cx="4266131" cy="1978418"/>
          </a:xfrm>
        </p:spPr>
      </p:pic>
      <p:sp>
        <p:nvSpPr>
          <p:cNvPr id="6" name="AutoShape 2" descr="mage result for cambodia hond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mage result for cambodia hond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3736" y="4530903"/>
            <a:ext cx="42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</a:t>
            </a:r>
            <a:r>
              <a:rPr lang="en-US" dirty="0" smtClean="0"/>
              <a:t>Feb/Early March </a:t>
            </a:r>
            <a:r>
              <a:rPr lang="en-US" dirty="0" smtClean="0"/>
              <a:t>timeframe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2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Tour Overview - Rough Cost Estimate</a:t>
            </a:r>
            <a:br>
              <a:rPr lang="en-US" dirty="0" smtClean="0"/>
            </a:br>
            <a:r>
              <a:rPr lang="en-US" sz="2400" dirty="0" smtClean="0"/>
              <a:t>Based on a minimum of 5 and a maximum of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Airfares (Return Economy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 </a:t>
            </a:r>
            <a:r>
              <a:rPr lang="en-US" sz="1400" dirty="0" smtClean="0"/>
              <a:t>Sydney to </a:t>
            </a:r>
            <a:r>
              <a:rPr lang="en-US" sz="1400" dirty="0" smtClean="0"/>
              <a:t>Phnom Penh Return A$540. Perth $464. </a:t>
            </a:r>
            <a:r>
              <a:rPr lang="en-US" sz="1400" dirty="0" err="1" smtClean="0"/>
              <a:t>Melb</a:t>
            </a:r>
            <a:r>
              <a:rPr lang="en-US" sz="1400" dirty="0" smtClean="0"/>
              <a:t> $530</a:t>
            </a:r>
            <a:endParaRPr lang="en-US" sz="1400" dirty="0" smtClean="0"/>
          </a:p>
          <a:p>
            <a:r>
              <a:rPr lang="en-US" dirty="0" smtClean="0"/>
              <a:t>Cambodian Guide </a:t>
            </a:r>
          </a:p>
          <a:p>
            <a:r>
              <a:rPr lang="en-US" dirty="0" smtClean="0"/>
              <a:t>Accommodation – </a:t>
            </a:r>
            <a:r>
              <a:rPr lang="en-US" sz="1400" dirty="0" smtClean="0"/>
              <a:t>modest small hotel, own bathroom, </a:t>
            </a:r>
            <a:r>
              <a:rPr lang="en-US" sz="1400" dirty="0" smtClean="0"/>
              <a:t>double </a:t>
            </a:r>
            <a:r>
              <a:rPr lang="en-US" sz="1400" dirty="0" smtClean="0"/>
              <a:t>occupancy (or </a:t>
            </a:r>
            <a:r>
              <a:rPr lang="en-US" sz="1400" dirty="0" smtClean="0"/>
              <a:t>single </a:t>
            </a:r>
            <a:r>
              <a:rPr lang="en-US" sz="1400" dirty="0" smtClean="0"/>
              <a:t>if required).</a:t>
            </a:r>
          </a:p>
          <a:p>
            <a:r>
              <a:rPr lang="en-US" dirty="0" smtClean="0"/>
              <a:t>Entries</a:t>
            </a:r>
          </a:p>
          <a:p>
            <a:r>
              <a:rPr lang="en-US" dirty="0" smtClean="0"/>
              <a:t>Transport</a:t>
            </a:r>
          </a:p>
          <a:p>
            <a:r>
              <a:rPr lang="en-US" dirty="0" smtClean="0"/>
              <a:t>A donation to ‘Building Bridges for Children’ </a:t>
            </a:r>
            <a:r>
              <a:rPr lang="en-US" dirty="0" err="1" smtClean="0"/>
              <a:t>Pursat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Estimated</a:t>
            </a:r>
            <a:r>
              <a:rPr lang="en-US" dirty="0" smtClean="0"/>
              <a:t> Total tour cost about A$1700 - $2000 all up. Depends on final numbers</a:t>
            </a:r>
          </a:p>
          <a:p>
            <a:r>
              <a:rPr lang="en-US" dirty="0" smtClean="0"/>
              <a:t>Includes visit to ‘Building Bridges for Children’ and </a:t>
            </a:r>
            <a:r>
              <a:rPr lang="en-US" dirty="0" err="1" smtClean="0"/>
              <a:t>Pursat</a:t>
            </a:r>
            <a:r>
              <a:rPr lang="en-US" dirty="0" smtClean="0"/>
              <a:t> Rotary club.</a:t>
            </a:r>
          </a:p>
          <a:p>
            <a:r>
              <a:rPr lang="en-US" dirty="0" smtClean="0"/>
              <a:t>Includes visits to Rotary projects and rural Cambodia.</a:t>
            </a:r>
          </a:p>
          <a:p>
            <a:r>
              <a:rPr lang="en-US" dirty="0" smtClean="0"/>
              <a:t>Includes visit to Building Bridges school program.</a:t>
            </a:r>
          </a:p>
          <a:p>
            <a:r>
              <a:rPr lang="en-US" dirty="0" smtClean="0"/>
              <a:t>Includes rural visits by motorcycle.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2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3086100"/>
            <a:ext cx="8915399" cy="1017039"/>
          </a:xfrm>
        </p:spPr>
        <p:txBody>
          <a:bodyPr/>
          <a:lstStyle/>
          <a:p>
            <a:pPr algn="ctr"/>
            <a:r>
              <a:rPr lang="en-US" dirty="0" smtClean="0"/>
              <a:t>Ride for a Reason Tour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103139"/>
            <a:ext cx="8915399" cy="234903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 smtClean="0"/>
              <a:t>Cambodia </a:t>
            </a:r>
            <a:r>
              <a:rPr lang="en-US" sz="2800" dirty="0" smtClean="0"/>
              <a:t>2017</a:t>
            </a:r>
            <a:endParaRPr lang="en-US" sz="2800" dirty="0" smtClean="0"/>
          </a:p>
          <a:p>
            <a:r>
              <a:rPr lang="en-US" sz="2800" dirty="0" smtClean="0"/>
              <a:t>Discover/ Ride/ Enjoy/ </a:t>
            </a:r>
            <a:r>
              <a:rPr lang="en-US" sz="2800" dirty="0" smtClean="0"/>
              <a:t>&amp; Support </a:t>
            </a:r>
            <a:r>
              <a:rPr lang="en-US" sz="2800" dirty="0" smtClean="0"/>
              <a:t>a Rotary Initiative.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Strengthen IFMR with a ‘Ride for a Reason’</a:t>
            </a:r>
            <a:endParaRPr lang="en-US" sz="2800" dirty="0"/>
          </a:p>
        </p:txBody>
      </p:sp>
      <p:pic>
        <p:nvPicPr>
          <p:cNvPr id="4" name="IFM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" y="0"/>
            <a:ext cx="11938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3086100"/>
            <a:ext cx="8915399" cy="1017039"/>
          </a:xfrm>
        </p:spPr>
        <p:txBody>
          <a:bodyPr/>
          <a:lstStyle/>
          <a:p>
            <a:pPr algn="ctr"/>
            <a:r>
              <a:rPr lang="en-US" dirty="0" smtClean="0"/>
              <a:t>Ride for a Reason Tour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2777" y="4103139"/>
            <a:ext cx="8915399" cy="2349032"/>
          </a:xfrm>
        </p:spPr>
        <p:txBody>
          <a:bodyPr>
            <a:normAutofit/>
          </a:bodyPr>
          <a:lstStyle/>
          <a:p>
            <a:pPr algn="ctr"/>
            <a:r>
              <a:rPr lang="en-US" sz="2800" smtClean="0"/>
              <a:t>Cambodia </a:t>
            </a:r>
            <a:r>
              <a:rPr lang="en-US" sz="2800" smtClean="0"/>
              <a:t>2017</a:t>
            </a:r>
            <a:endParaRPr lang="en-US" sz="2800" dirty="0" smtClean="0"/>
          </a:p>
          <a:p>
            <a:pPr algn="ctr"/>
            <a:r>
              <a:rPr lang="en-US" sz="2800" dirty="0" smtClean="0"/>
              <a:t>Feb 25th </a:t>
            </a:r>
            <a:r>
              <a:rPr lang="mr-IN" sz="2800" dirty="0" smtClean="0"/>
              <a:t>–</a:t>
            </a:r>
            <a:r>
              <a:rPr lang="en-US" sz="2800" dirty="0" smtClean="0"/>
              <a:t> March 6th</a:t>
            </a:r>
            <a:endParaRPr lang="en-US" sz="2800" dirty="0" smtClean="0"/>
          </a:p>
          <a:p>
            <a:pPr algn="ctr"/>
            <a:r>
              <a:rPr lang="en-US" sz="1400" dirty="0" smtClean="0"/>
              <a:t>More </a:t>
            </a:r>
            <a:r>
              <a:rPr lang="en-US" sz="1400" dirty="0" smtClean="0"/>
              <a:t>Info: Bill Ivory. </a:t>
            </a:r>
          </a:p>
          <a:p>
            <a:pPr algn="ctr"/>
            <a:r>
              <a:rPr lang="en-US" sz="1400" dirty="0" smtClean="0"/>
              <a:t>Email: </a:t>
            </a:r>
            <a:r>
              <a:rPr lang="en-US" sz="1400" dirty="0" err="1" smtClean="0"/>
              <a:t>info@confluence.com.au</a:t>
            </a:r>
            <a:endParaRPr lang="en-US" sz="1400" dirty="0" smtClean="0"/>
          </a:p>
          <a:p>
            <a:pPr algn="ctr"/>
            <a:endParaRPr lang="en-US" sz="2800" dirty="0"/>
          </a:p>
        </p:txBody>
      </p:sp>
      <p:pic>
        <p:nvPicPr>
          <p:cNvPr id="4" name="IFM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" y="0"/>
            <a:ext cx="11938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475</TotalTime>
  <Words>327</Words>
  <Application>Microsoft Macintosh PowerPoint</Application>
  <PresentationFormat>Widescreen</PresentationFormat>
  <Paragraphs>48</Paragraphs>
  <Slides>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Mangal</vt:lpstr>
      <vt:lpstr>Wingdings 3</vt:lpstr>
      <vt:lpstr>Arial</vt:lpstr>
      <vt:lpstr>Wisp</vt:lpstr>
      <vt:lpstr>Ride for a Reason Tour</vt:lpstr>
      <vt:lpstr>CAMBODIA</vt:lpstr>
      <vt:lpstr>Cambodia – Quick Facts Compared to Australia</vt:lpstr>
      <vt:lpstr>TOUR OVERVIEW Ride for a Reason</vt:lpstr>
      <vt:lpstr>Tour Overview - Rough Cost Estimate Based on a minimum of 5 and a maximum of 10</vt:lpstr>
      <vt:lpstr>Ride for a Reason Tour</vt:lpstr>
      <vt:lpstr>Ride for a Reason Tour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Ride for a Cause</dc:title>
  <dc:subject/>
  <dc:creator>William Ivory</dc:creator>
  <cp:keywords/>
  <dc:description/>
  <cp:lastModifiedBy>William Ivory</cp:lastModifiedBy>
  <cp:revision>16</cp:revision>
  <dcterms:created xsi:type="dcterms:W3CDTF">2016-10-14T04:34:56Z</dcterms:created>
  <dcterms:modified xsi:type="dcterms:W3CDTF">2016-11-08T08:59:36Z</dcterms:modified>
  <cp:category/>
</cp:coreProperties>
</file>